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57" r:id="rId4"/>
    <p:sldId id="269" r:id="rId5"/>
    <p:sldId id="268" r:id="rId6"/>
    <p:sldId id="267" r:id="rId7"/>
    <p:sldId id="256" r:id="rId8"/>
    <p:sldId id="270" r:id="rId9"/>
    <p:sldId id="271" r:id="rId10"/>
    <p:sldId id="272" r:id="rId11"/>
    <p:sldId id="273" r:id="rId12"/>
    <p:sldId id="258" r:id="rId13"/>
    <p:sldId id="261" r:id="rId14"/>
    <p:sldId id="259" r:id="rId15"/>
    <p:sldId id="274" r:id="rId16"/>
    <p:sldId id="264" r:id="rId17"/>
    <p:sldId id="262" r:id="rId18"/>
    <p:sldId id="260" r:id="rId19"/>
    <p:sldId id="263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4BFE8-C0C7-4A85-A0C4-85D10F029901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4C31-D32B-46AF-9F48-B94C2CBBA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97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4BFE8-C0C7-4A85-A0C4-85D10F029901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4C31-D32B-46AF-9F48-B94C2CBBA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1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4BFE8-C0C7-4A85-A0C4-85D10F029901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4C31-D32B-46AF-9F48-B94C2CBBA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45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4BFE8-C0C7-4A85-A0C4-85D10F029901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4C31-D32B-46AF-9F48-B94C2CBBA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393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4BFE8-C0C7-4A85-A0C4-85D10F029901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4C31-D32B-46AF-9F48-B94C2CBBA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80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4BFE8-C0C7-4A85-A0C4-85D10F029901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4C31-D32B-46AF-9F48-B94C2CBBA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16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4BFE8-C0C7-4A85-A0C4-85D10F029901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4C31-D32B-46AF-9F48-B94C2CBBA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54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4BFE8-C0C7-4A85-A0C4-85D10F029901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4C31-D32B-46AF-9F48-B94C2CBBA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0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4BFE8-C0C7-4A85-A0C4-85D10F029901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4C31-D32B-46AF-9F48-B94C2CBBA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27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4BFE8-C0C7-4A85-A0C4-85D10F029901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4C31-D32B-46AF-9F48-B94C2CBBA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77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4BFE8-C0C7-4A85-A0C4-85D10F029901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34C31-D32B-46AF-9F48-B94C2CBBA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79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4BFE8-C0C7-4A85-A0C4-85D10F029901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34C31-D32B-46AF-9F48-B94C2CBBA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61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selikamal8485@gmail.com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57" y="1275617"/>
            <a:ext cx="7701224" cy="222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813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4153" y="671732"/>
            <a:ext cx="10591800" cy="990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u="sng" dirty="0" smtClean="0">
                <a:solidFill>
                  <a:srgbClr val="7030A0"/>
                </a:solidFill>
                <a:latin typeface="Book Antiqua" pitchFamily="18" charset="0"/>
              </a:rPr>
              <a:t>There are four forms of present tense.</a:t>
            </a:r>
            <a:endParaRPr lang="en-US" b="1" u="sng" dirty="0">
              <a:solidFill>
                <a:srgbClr val="7030A0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57997" y="2080846"/>
            <a:ext cx="9753600" cy="43434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457200" indent="-457200">
              <a:buAutoNum type="arabicPeriod"/>
            </a:pPr>
            <a:r>
              <a:rPr lang="en-US" b="1" dirty="0" smtClean="0">
                <a:solidFill>
                  <a:srgbClr val="002060"/>
                </a:solidFill>
                <a:latin typeface="Book Antiqua" pitchFamily="18" charset="0"/>
              </a:rPr>
              <a:t>Present indefinite form</a:t>
            </a:r>
          </a:p>
          <a:p>
            <a:pPr marL="457200" indent="-457200">
              <a:buAutoNum type="arabicPeriod"/>
            </a:pPr>
            <a:r>
              <a:rPr lang="en-US" b="1" dirty="0" smtClean="0">
                <a:solidFill>
                  <a:srgbClr val="002060"/>
                </a:solidFill>
                <a:latin typeface="Book Antiqua" pitchFamily="18" charset="0"/>
              </a:rPr>
              <a:t>Present continuous form</a:t>
            </a:r>
          </a:p>
          <a:p>
            <a:pPr marL="457200" indent="-457200">
              <a:buAutoNum type="arabicPeriod"/>
            </a:pPr>
            <a:r>
              <a:rPr lang="en-US" b="1" dirty="0" smtClean="0">
                <a:solidFill>
                  <a:srgbClr val="002060"/>
                </a:solidFill>
                <a:latin typeface="Book Antiqua" pitchFamily="18" charset="0"/>
              </a:rPr>
              <a:t>Present perfect form</a:t>
            </a:r>
          </a:p>
          <a:p>
            <a:pPr marL="457200" indent="-457200">
              <a:buAutoNum type="arabicPeriod"/>
            </a:pPr>
            <a:r>
              <a:rPr lang="en-US" b="1" dirty="0" smtClean="0">
                <a:solidFill>
                  <a:srgbClr val="002060"/>
                </a:solidFill>
                <a:latin typeface="Book Antiqua" pitchFamily="18" charset="0"/>
              </a:rPr>
              <a:t>Present perfect continuous form</a:t>
            </a:r>
            <a:endParaRPr lang="en-US" b="1" dirty="0">
              <a:solidFill>
                <a:srgbClr val="00206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95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6054" y="301284"/>
            <a:ext cx="6406419" cy="76581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u="sng" dirty="0" smtClean="0">
                <a:solidFill>
                  <a:srgbClr val="002060"/>
                </a:solidFill>
                <a:latin typeface="Book Antiqua" pitchFamily="18" charset="0"/>
              </a:rPr>
              <a:t>1. Present indefinite form</a:t>
            </a:r>
            <a:endParaRPr lang="en-US" b="1" u="sng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0505" y="1577926"/>
            <a:ext cx="11057206" cy="609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Book Antiqua" pitchFamily="18" charset="0"/>
              </a:rPr>
              <a:t>Structure : Subject + am/is/are/have/has/v</a:t>
            </a:r>
            <a:r>
              <a:rPr lang="en-US" b="1" baseline="-25000" dirty="0" smtClean="0">
                <a:solidFill>
                  <a:srgbClr val="002060"/>
                </a:solidFill>
                <a:latin typeface="Book Antiqua" pitchFamily="18" charset="0"/>
              </a:rPr>
              <a:t>1</a:t>
            </a:r>
            <a:r>
              <a:rPr lang="en-US" b="1" dirty="0" smtClean="0">
                <a:solidFill>
                  <a:srgbClr val="002060"/>
                </a:solidFill>
                <a:latin typeface="Book Antiqua" pitchFamily="18" charset="0"/>
              </a:rPr>
              <a:t> (s/</a:t>
            </a:r>
            <a:r>
              <a:rPr lang="en-US" b="1" dirty="0" err="1" smtClean="0">
                <a:solidFill>
                  <a:srgbClr val="002060"/>
                </a:solidFill>
                <a:latin typeface="Book Antiqua" pitchFamily="18" charset="0"/>
              </a:rPr>
              <a:t>es</a:t>
            </a:r>
            <a:r>
              <a:rPr lang="en-US" b="1" dirty="0" smtClean="0">
                <a:solidFill>
                  <a:srgbClr val="002060"/>
                </a:solidFill>
                <a:latin typeface="Book Antiqua" pitchFamily="18" charset="0"/>
              </a:rPr>
              <a:t>) + extension</a:t>
            </a:r>
            <a:endParaRPr lang="en-US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79" y="2187526"/>
            <a:ext cx="5622388" cy="42167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81822" y="4017499"/>
            <a:ext cx="2053883" cy="654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Book Antiqua" pitchFamily="18" charset="0"/>
              </a:rPr>
              <a:t>Subject</a:t>
            </a:r>
            <a:endParaRPr lang="en-US" sz="36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3575" y="4014567"/>
            <a:ext cx="1406768" cy="647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-100" dirty="0" smtClean="0">
                <a:solidFill>
                  <a:srgbClr val="002060"/>
                </a:solidFill>
                <a:latin typeface="Book Antiqua" pitchFamily="18" charset="0"/>
              </a:rPr>
              <a:t>Have</a:t>
            </a:r>
            <a:endParaRPr lang="en-US" sz="3200" b="1" spc="-100" baseline="-25000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02505" y="4017499"/>
            <a:ext cx="2926080" cy="654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Book Antiqua" pitchFamily="18" charset="0"/>
              </a:rPr>
              <a:t>Extension</a:t>
            </a:r>
            <a:endParaRPr lang="en-US" sz="36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3105" y="2698358"/>
            <a:ext cx="5715000" cy="60626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Book Antiqua" pitchFamily="18" charset="0"/>
              </a:rPr>
              <a:t>You </a:t>
            </a:r>
            <a:r>
              <a:rPr lang="en-US" b="1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Book Antiqua" pitchFamily="18" charset="0"/>
              </a:rPr>
              <a:t>have</a:t>
            </a:r>
            <a:r>
              <a:rPr lang="en-US" b="1" dirty="0" smtClean="0">
                <a:solidFill>
                  <a:schemeClr val="bg1"/>
                </a:solidFill>
                <a:latin typeface="Book Antiqua" pitchFamily="18" charset="0"/>
              </a:rPr>
              <a:t>  </a:t>
            </a:r>
            <a:r>
              <a:rPr lang="en-US" b="1" dirty="0">
                <a:solidFill>
                  <a:srgbClr val="002060"/>
                </a:solidFill>
                <a:latin typeface="Book Antiqua" pitchFamily="18" charset="0"/>
              </a:rPr>
              <a:t>a car </a:t>
            </a:r>
            <a:r>
              <a:rPr lang="en-US" b="1" dirty="0" smtClean="0">
                <a:solidFill>
                  <a:srgbClr val="002060"/>
                </a:solidFill>
                <a:latin typeface="Book Antiqua" pitchFamily="18" charset="0"/>
              </a:rPr>
              <a:t>.</a:t>
            </a:r>
            <a:endParaRPr lang="en-US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6677466" y="3462055"/>
            <a:ext cx="365760" cy="562708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8162194" y="3462055"/>
            <a:ext cx="365760" cy="562708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10336238" y="3451859"/>
            <a:ext cx="365760" cy="562708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616531" y="5296768"/>
            <a:ext cx="6410177" cy="126498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 Antiqua" pitchFamily="18" charset="0"/>
              </a:rPr>
              <a:t>NOTE: </a:t>
            </a:r>
            <a:r>
              <a:rPr lang="en-US" sz="2400" b="1" dirty="0" smtClean="0">
                <a:solidFill>
                  <a:srgbClr val="002060"/>
                </a:solidFill>
                <a:latin typeface="Book Antiqua" pitchFamily="18" charset="0"/>
              </a:rPr>
              <a:t>If </a:t>
            </a:r>
            <a:r>
              <a:rPr lang="en-US" sz="2400" b="1" dirty="0" smtClean="0">
                <a:solidFill>
                  <a:srgbClr val="002060"/>
                </a:solidFill>
                <a:latin typeface="Book Antiqua" pitchFamily="18" charset="0"/>
              </a:rPr>
              <a:t>the subject is 3</a:t>
            </a:r>
            <a:r>
              <a:rPr lang="en-US" sz="2400" b="1" baseline="30000" dirty="0" smtClean="0">
                <a:solidFill>
                  <a:srgbClr val="002060"/>
                </a:solidFill>
                <a:latin typeface="Book Antiqua" pitchFamily="18" charset="0"/>
              </a:rPr>
              <a:t>rd</a:t>
            </a:r>
            <a:r>
              <a:rPr lang="en-US" sz="2400" b="1" dirty="0" smtClean="0">
                <a:solidFill>
                  <a:srgbClr val="002060"/>
                </a:solidFill>
                <a:latin typeface="Book Antiqua" pitchFamily="18" charset="0"/>
              </a:rPr>
              <a:t> person singular number, s/</a:t>
            </a:r>
            <a:r>
              <a:rPr lang="en-US" sz="2400" b="1" dirty="0" err="1" smtClean="0">
                <a:solidFill>
                  <a:srgbClr val="002060"/>
                </a:solidFill>
                <a:latin typeface="Book Antiqua" pitchFamily="18" charset="0"/>
              </a:rPr>
              <a:t>es</a:t>
            </a:r>
            <a:r>
              <a:rPr lang="en-US" sz="2400" b="1" dirty="0" smtClean="0">
                <a:solidFill>
                  <a:srgbClr val="002060"/>
                </a:solidFill>
                <a:latin typeface="Book Antiqua" pitchFamily="18" charset="0"/>
              </a:rPr>
              <a:t> is added with V</a:t>
            </a:r>
            <a:r>
              <a:rPr lang="en-US" sz="2400" b="1" baseline="-25000" dirty="0" smtClean="0">
                <a:solidFill>
                  <a:srgbClr val="002060"/>
                </a:solidFill>
                <a:latin typeface="Book Antiqua" pitchFamily="18" charset="0"/>
              </a:rPr>
              <a:t>1</a:t>
            </a:r>
            <a:endParaRPr lang="en-US" sz="2400" b="1" baseline="-25000" dirty="0">
              <a:solidFill>
                <a:srgbClr val="00206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53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3" grpId="0" animBg="1"/>
      <p:bldP spid="14" grpId="0" animBg="1"/>
      <p:bldP spid="15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01201" y="5754858"/>
            <a:ext cx="3954518" cy="9144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Book Antiqua" pitchFamily="18" charset="0"/>
              </a:rPr>
              <a:t>I have a </a:t>
            </a:r>
            <a:r>
              <a:rPr lang="en-US" b="1" dirty="0" smtClean="0">
                <a:solidFill>
                  <a:srgbClr val="002060"/>
                </a:solidFill>
                <a:latin typeface="Book Antiqua" pitchFamily="18" charset="0"/>
              </a:rPr>
              <a:t>pet dog.</a:t>
            </a:r>
            <a:endParaRPr lang="en-US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6842" y="5754858"/>
            <a:ext cx="4417255" cy="685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Book Antiqua" pitchFamily="18" charset="0"/>
              </a:rPr>
              <a:t>The bird looks very beautiful.</a:t>
            </a:r>
            <a:endParaRPr lang="en-US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687" r="3776" b="3759"/>
          <a:stretch/>
        </p:blipFill>
        <p:spPr>
          <a:xfrm>
            <a:off x="501032" y="658112"/>
            <a:ext cx="4568873" cy="44453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75" y="329731"/>
            <a:ext cx="4698170" cy="510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35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9246" y="264316"/>
            <a:ext cx="10363200" cy="7620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u="sng" dirty="0" smtClean="0">
                <a:latin typeface="Book Antiqua" pitchFamily="18" charset="0"/>
              </a:rPr>
              <a:t>Negative form of present indefinite tense.</a:t>
            </a:r>
            <a:endParaRPr lang="en-US" b="1" u="sng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0400" y="1501807"/>
            <a:ext cx="8229600" cy="1828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457200" indent="-457200">
              <a:buAutoNum type="arabicPeriod"/>
            </a:pPr>
            <a:r>
              <a:rPr lang="en-US" b="1" dirty="0" smtClean="0">
                <a:latin typeface="Book Antiqua" pitchFamily="18" charset="0"/>
              </a:rPr>
              <a:t>Sub + be + not + Extension.</a:t>
            </a:r>
          </a:p>
          <a:p>
            <a:pPr marL="457200" indent="-457200">
              <a:buAutoNum type="arabicPeriod"/>
            </a:pPr>
            <a:r>
              <a:rPr lang="en-US" b="1" dirty="0" smtClean="0">
                <a:latin typeface="Book Antiqua" pitchFamily="18" charset="0"/>
              </a:rPr>
              <a:t>Sub + don’t +V</a:t>
            </a:r>
            <a:r>
              <a:rPr lang="en-US" b="1" baseline="-25000" dirty="0" smtClean="0">
                <a:latin typeface="Book Antiqua" pitchFamily="18" charset="0"/>
              </a:rPr>
              <a:t>1</a:t>
            </a:r>
            <a:r>
              <a:rPr lang="en-US" b="1" dirty="0" smtClean="0">
                <a:latin typeface="Book Antiqua" pitchFamily="18" charset="0"/>
              </a:rPr>
              <a:t> +Extension</a:t>
            </a:r>
          </a:p>
          <a:p>
            <a:pPr marL="457200" indent="-457200">
              <a:buAutoNum type="arabicPeriod"/>
            </a:pPr>
            <a:r>
              <a:rPr lang="en-US" b="1" dirty="0" smtClean="0">
                <a:latin typeface="Book Antiqua" pitchFamily="18" charset="0"/>
              </a:rPr>
              <a:t>Sub + doesn’t + V</a:t>
            </a:r>
            <a:r>
              <a:rPr lang="en-US" b="1" baseline="-25000" dirty="0" smtClean="0">
                <a:latin typeface="Book Antiqua" pitchFamily="18" charset="0"/>
              </a:rPr>
              <a:t>1</a:t>
            </a:r>
            <a:r>
              <a:rPr lang="en-US" b="1" dirty="0" smtClean="0">
                <a:latin typeface="Book Antiqua" pitchFamily="18" charset="0"/>
              </a:rPr>
              <a:t> + Extension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1800" y="4543214"/>
            <a:ext cx="5420710" cy="4572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He </a:t>
            </a:r>
            <a:r>
              <a:rPr lang="en-US" b="1" dirty="0" smtClean="0">
                <a:latin typeface="Book Antiqua" pitchFamily="18" charset="0"/>
              </a:rPr>
              <a:t>is not  a student.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6755" y="5469344"/>
            <a:ext cx="5617779" cy="609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He doesn’t go to school.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668087" y="1483785"/>
            <a:ext cx="2057400" cy="55559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773213" y="4530075"/>
            <a:ext cx="1713187" cy="67497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658728" y="2145303"/>
            <a:ext cx="2485273" cy="55559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849454" y="5403109"/>
            <a:ext cx="2561897" cy="74206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519244" y="2767130"/>
            <a:ext cx="3091355" cy="66187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522" y="1238076"/>
            <a:ext cx="3321485" cy="462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5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5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3" grpId="2" animBg="1"/>
      <p:bldP spid="15" grpId="0" animBg="1"/>
      <p:bldP spid="15" grpId="1" animBg="1"/>
      <p:bldP spid="16" grpId="0" animBg="1"/>
      <p:bldP spid="1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4412" y="224212"/>
            <a:ext cx="10775241" cy="9144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u="sng" dirty="0" smtClean="0">
                <a:latin typeface="Book Antiqua" pitchFamily="18" charset="0"/>
              </a:rPr>
              <a:t>Interrogative form of present indefinite tense.</a:t>
            </a:r>
            <a:endParaRPr lang="en-US" b="1" u="sng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16317" y="1929221"/>
            <a:ext cx="8229600" cy="1828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457200" indent="-457200">
              <a:buAutoNum type="arabicPeriod"/>
            </a:pPr>
            <a:r>
              <a:rPr lang="en-US" b="1" dirty="0" smtClean="0">
                <a:latin typeface="Book Antiqua" pitchFamily="18" charset="0"/>
              </a:rPr>
              <a:t>Be + sub + Extension +?</a:t>
            </a:r>
          </a:p>
          <a:p>
            <a:pPr marL="457200" indent="-457200">
              <a:buAutoNum type="arabicPeriod"/>
            </a:pPr>
            <a:r>
              <a:rPr lang="en-US" b="1" dirty="0" smtClean="0">
                <a:latin typeface="Book Antiqua" pitchFamily="18" charset="0"/>
              </a:rPr>
              <a:t>Do + sub +V</a:t>
            </a:r>
            <a:r>
              <a:rPr lang="en-US" b="1" baseline="-25000" dirty="0" smtClean="0">
                <a:latin typeface="Book Antiqua" pitchFamily="18" charset="0"/>
              </a:rPr>
              <a:t>1</a:t>
            </a:r>
            <a:r>
              <a:rPr lang="en-US" b="1" dirty="0" smtClean="0">
                <a:latin typeface="Book Antiqua" pitchFamily="18" charset="0"/>
              </a:rPr>
              <a:t> +Extension+?</a:t>
            </a:r>
          </a:p>
          <a:p>
            <a:pPr marL="457200" indent="-457200">
              <a:buAutoNum type="arabicPeriod"/>
            </a:pPr>
            <a:r>
              <a:rPr lang="en-US" b="1" dirty="0" smtClean="0">
                <a:latin typeface="Book Antiqua" pitchFamily="18" charset="0"/>
              </a:rPr>
              <a:t>Does + sub + V</a:t>
            </a:r>
            <a:r>
              <a:rPr lang="en-US" b="1" baseline="-25000" dirty="0" smtClean="0">
                <a:latin typeface="Book Antiqua" pitchFamily="18" charset="0"/>
              </a:rPr>
              <a:t>1</a:t>
            </a:r>
            <a:r>
              <a:rPr lang="en-US" b="1" dirty="0" smtClean="0">
                <a:latin typeface="Book Antiqua" pitchFamily="18" charset="0"/>
              </a:rPr>
              <a:t> + Extension+?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0400" y="4694323"/>
            <a:ext cx="4734910" cy="5334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Is he  a student?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1420" y="5575292"/>
            <a:ext cx="5617779" cy="609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Does he go to school?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778466" y="1881922"/>
            <a:ext cx="2467913" cy="55559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116317" y="4523743"/>
            <a:ext cx="1542394" cy="85638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752549" y="2561014"/>
            <a:ext cx="3591110" cy="55559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116317" y="5502043"/>
            <a:ext cx="3041609" cy="71923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775184" y="3194544"/>
            <a:ext cx="4187453" cy="66187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68" y="1406304"/>
            <a:ext cx="2167588" cy="515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6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5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1" grpId="2" animBg="1"/>
      <p:bldP spid="13" grpId="0" animBg="1"/>
      <p:bldP spid="13" grpId="1" animBg="1"/>
      <p:bldP spid="14" grpId="0" animBg="1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012148" y="257247"/>
            <a:ext cx="6232182" cy="962679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Book Antiqua" pitchFamily="18" charset="0"/>
              </a:rPr>
              <a:t>S</a:t>
            </a:r>
            <a:r>
              <a:rPr lang="en-US" sz="5400" b="1" dirty="0" smtClean="0">
                <a:latin typeface="Book Antiqua" pitchFamily="18" charset="0"/>
              </a:rPr>
              <a:t>ingle </a:t>
            </a:r>
            <a:r>
              <a:rPr lang="en-US" sz="5400" b="1" dirty="0" smtClean="0">
                <a:latin typeface="Book Antiqua" pitchFamily="18" charset="0"/>
              </a:rPr>
              <a:t>work</a:t>
            </a:r>
            <a:endParaRPr lang="en-US" sz="54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4219" y="1598804"/>
            <a:ext cx="11049000" cy="46166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Fill in the gaps with the right form of verbs from the box.</a:t>
            </a:r>
            <a:endParaRPr lang="en-US" b="1" dirty="0">
              <a:latin typeface="Book Antiqua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57573"/>
              </p:ext>
            </p:extLst>
          </p:nvPr>
        </p:nvGraphicFramePr>
        <p:xfrm>
          <a:off x="603739" y="2329739"/>
          <a:ext cx="11049000" cy="1158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9800"/>
                <a:gridCol w="2209800"/>
                <a:gridCol w="2209800"/>
                <a:gridCol w="2209800"/>
                <a:gridCol w="2209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am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like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make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have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has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go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is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respect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ride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2278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are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8979" y="3893234"/>
            <a:ext cx="11018520" cy="22860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just"/>
            <a:r>
              <a:rPr lang="en-US" b="1" dirty="0" smtClean="0">
                <a:latin typeface="Book Antiqua" pitchFamily="18" charset="0"/>
              </a:rPr>
              <a:t>Amin  </a:t>
            </a:r>
            <a:r>
              <a:rPr lang="en-US" b="1" dirty="0" smtClean="0">
                <a:latin typeface="Book Antiqua" pitchFamily="18" charset="0"/>
              </a:rPr>
              <a:t>(a)__________ a good student. He (b)________ to school regularly. I (c) _________ also a student. We  (d) _________ at the same age. We (e) ________  a mutual understanding. Rahim  (f) ________ a nice bicycle. We both  (g) ________ it. We never (h)_______ any quarrel. All the teachers (i) ________ our friendship. We always (j) _______ our teachers. </a:t>
            </a:r>
            <a:endParaRPr lang="en-US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332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31588" y="352572"/>
            <a:ext cx="6934200" cy="61722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u="sng" dirty="0">
                <a:latin typeface="Book Antiqua" pitchFamily="18" charset="0"/>
              </a:rPr>
              <a:t>2</a:t>
            </a:r>
            <a:r>
              <a:rPr lang="en-US" b="1" u="sng" dirty="0" smtClean="0">
                <a:latin typeface="Book Antiqua" pitchFamily="18" charset="0"/>
              </a:rPr>
              <a:t>. Present continuous tense</a:t>
            </a:r>
            <a:endParaRPr lang="en-US" b="1" u="sng" dirty="0"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0867" y="1308295"/>
            <a:ext cx="10259646" cy="609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Structure : Subject +(be) am/is/are+ verb (</a:t>
            </a:r>
            <a:r>
              <a:rPr lang="en-US" b="1" dirty="0" err="1" smtClean="0">
                <a:latin typeface="Book Antiqua" pitchFamily="18" charset="0"/>
              </a:rPr>
              <a:t>ing</a:t>
            </a:r>
            <a:r>
              <a:rPr lang="en-US" b="1" dirty="0" smtClean="0">
                <a:latin typeface="Book Antiqua" pitchFamily="18" charset="0"/>
              </a:rPr>
              <a:t>) + extension.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74080" y="4740812"/>
            <a:ext cx="5486400" cy="166919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just"/>
            <a:r>
              <a:rPr lang="en-US" b="1" dirty="0" smtClean="0">
                <a:latin typeface="Book Antiqua" pitchFamily="18" charset="0"/>
              </a:rPr>
              <a:t>‘am’ is used after ‘I’ only, after 3</a:t>
            </a:r>
            <a:r>
              <a:rPr lang="en-US" b="1" baseline="30000" dirty="0" smtClean="0">
                <a:latin typeface="Book Antiqua" pitchFamily="18" charset="0"/>
              </a:rPr>
              <a:t>rd</a:t>
            </a:r>
            <a:r>
              <a:rPr lang="en-US" b="1" dirty="0" smtClean="0">
                <a:latin typeface="Book Antiqua" pitchFamily="18" charset="0"/>
              </a:rPr>
              <a:t> person singular number ‘is’ is used and ‘are’ is used in another places.</a:t>
            </a:r>
            <a:endParaRPr lang="en-US" b="1" baseline="-25000" dirty="0">
              <a:latin typeface="Book Antiqua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28" y="2138998"/>
            <a:ext cx="5338764" cy="42710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71270" y="2874498"/>
            <a:ext cx="5689210" cy="90971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u="sng" dirty="0" smtClean="0">
                <a:latin typeface="Book Antiqua" pitchFamily="18" charset="0"/>
              </a:rPr>
              <a:t>He is reading book</a:t>
            </a:r>
            <a:endParaRPr lang="en-US" b="1" u="sng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7940" y="309344"/>
            <a:ext cx="6934200" cy="84201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u="sng" dirty="0">
                <a:latin typeface="Book Antiqua" pitchFamily="18" charset="0"/>
              </a:rPr>
              <a:t>3</a:t>
            </a:r>
            <a:r>
              <a:rPr lang="en-US" b="1" u="sng" dirty="0" smtClean="0">
                <a:latin typeface="Book Antiqua" pitchFamily="18" charset="0"/>
              </a:rPr>
              <a:t>. Present </a:t>
            </a:r>
            <a:r>
              <a:rPr lang="en-US" b="1" u="sng" dirty="0">
                <a:latin typeface="Book Antiqua" pitchFamily="18" charset="0"/>
              </a:rPr>
              <a:t>p</a:t>
            </a:r>
            <a:r>
              <a:rPr lang="en-US" b="1" u="sng" dirty="0" smtClean="0">
                <a:latin typeface="Book Antiqua" pitchFamily="18" charset="0"/>
              </a:rPr>
              <a:t>erfect tense</a:t>
            </a:r>
            <a:endParaRPr lang="en-US" b="1" u="sng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9213" y="1453953"/>
            <a:ext cx="10776634" cy="609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Structure : Subject +have/has+ V</a:t>
            </a:r>
            <a:r>
              <a:rPr lang="en-US" b="1" baseline="-25000" dirty="0" smtClean="0">
                <a:latin typeface="Book Antiqua" pitchFamily="18" charset="0"/>
              </a:rPr>
              <a:t>3</a:t>
            </a:r>
            <a:r>
              <a:rPr lang="en-US" b="1" dirty="0" smtClean="0">
                <a:latin typeface="Book Antiqua" pitchFamily="18" charset="0"/>
              </a:rPr>
              <a:t> (verb past participle)+ extension.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35040" y="4600135"/>
            <a:ext cx="5806050" cy="166919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just"/>
            <a:r>
              <a:rPr lang="en-US" b="1" u="sng" dirty="0" smtClean="0">
                <a:solidFill>
                  <a:srgbClr val="7030A0"/>
                </a:solidFill>
                <a:latin typeface="Book Antiqua" pitchFamily="18" charset="0"/>
              </a:rPr>
              <a:t>Note</a:t>
            </a:r>
            <a:r>
              <a:rPr lang="en-US" b="1" dirty="0" smtClean="0">
                <a:latin typeface="Book Antiqua" pitchFamily="18" charset="0"/>
              </a:rPr>
              <a:t>: ‘Has</a:t>
            </a:r>
            <a:r>
              <a:rPr lang="en-US" b="1" dirty="0" smtClean="0">
                <a:latin typeface="Book Antiqua" pitchFamily="18" charset="0"/>
              </a:rPr>
              <a:t>’ is used after 3</a:t>
            </a:r>
            <a:r>
              <a:rPr lang="en-US" b="1" baseline="30000" dirty="0" smtClean="0">
                <a:latin typeface="Book Antiqua" pitchFamily="18" charset="0"/>
              </a:rPr>
              <a:t>rd</a:t>
            </a:r>
            <a:r>
              <a:rPr lang="en-US" b="1" dirty="0" smtClean="0">
                <a:latin typeface="Book Antiqua" pitchFamily="18" charset="0"/>
              </a:rPr>
              <a:t> person singular number and ‘have’ is used in all other places.</a:t>
            </a:r>
            <a:endParaRPr lang="en-US" b="1" baseline="-25000" dirty="0">
              <a:latin typeface="Book Antiqu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13" y="2366152"/>
            <a:ext cx="4474307" cy="4310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933049" y="2936337"/>
            <a:ext cx="5377375" cy="84201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err="1" smtClean="0">
                <a:latin typeface="Book Antiqua" pitchFamily="18" charset="0"/>
              </a:rPr>
              <a:t>Ruma</a:t>
            </a:r>
            <a:r>
              <a:rPr lang="en-US" b="1" dirty="0" smtClean="0">
                <a:latin typeface="Book Antiqua" pitchFamily="18" charset="0"/>
              </a:rPr>
              <a:t> has cut her finger</a:t>
            </a:r>
            <a:endParaRPr lang="en-US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88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012148" y="257247"/>
            <a:ext cx="6232182" cy="96267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  <a:latin typeface="Book Antiqua" pitchFamily="18" charset="0"/>
              </a:rPr>
              <a:t>Pair</a:t>
            </a:r>
            <a:r>
              <a:rPr lang="en-US" sz="5400" b="1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en-US" sz="5400" b="1" dirty="0" smtClean="0">
                <a:solidFill>
                  <a:srgbClr val="002060"/>
                </a:solidFill>
                <a:latin typeface="Book Antiqua" pitchFamily="18" charset="0"/>
              </a:rPr>
              <a:t>work</a:t>
            </a:r>
            <a:endParaRPr lang="en-US" sz="54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4219" y="1378634"/>
            <a:ext cx="11210778" cy="68183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u="sng" dirty="0" smtClean="0">
                <a:latin typeface="Book Antiqua" pitchFamily="18" charset="0"/>
              </a:rPr>
              <a:t>Change the following sentences in the present perfect tense.</a:t>
            </a:r>
            <a:endParaRPr lang="en-US" b="1" u="sng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41145" y="2689275"/>
            <a:ext cx="5570807" cy="353943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lphaLcParenBoth"/>
            </a:pPr>
            <a:r>
              <a:rPr lang="en-US" sz="3200" b="1" dirty="0" smtClean="0">
                <a:latin typeface="Andalus" pitchFamily="18" charset="-78"/>
                <a:cs typeface="Andalus" pitchFamily="18" charset="-78"/>
              </a:rPr>
              <a:t>We win the game.</a:t>
            </a:r>
          </a:p>
          <a:p>
            <a:pPr marL="514350" indent="-514350">
              <a:buAutoNum type="alphaLcParenBoth"/>
            </a:pPr>
            <a:r>
              <a:rPr lang="en-US" sz="3200" b="1" dirty="0" smtClean="0">
                <a:latin typeface="Andalus" pitchFamily="18" charset="-78"/>
                <a:cs typeface="Andalus" pitchFamily="18" charset="-78"/>
              </a:rPr>
              <a:t>She kills a bird.</a:t>
            </a:r>
          </a:p>
          <a:p>
            <a:pPr marL="514350" indent="-514350">
              <a:buAutoNum type="alphaLcParenBoth"/>
            </a:pPr>
            <a:r>
              <a:rPr lang="en-US" sz="3200" b="1" dirty="0" err="1" smtClean="0">
                <a:latin typeface="Andalus" pitchFamily="18" charset="-78"/>
                <a:cs typeface="Andalus" pitchFamily="18" charset="-78"/>
              </a:rPr>
              <a:t>Hena</a:t>
            </a:r>
            <a:r>
              <a:rPr lang="en-US" sz="3200" b="1" dirty="0" smtClean="0">
                <a:latin typeface="Andalus" pitchFamily="18" charset="-78"/>
                <a:cs typeface="Andalus" pitchFamily="18" charset="-78"/>
              </a:rPr>
              <a:t> sings a song.</a:t>
            </a:r>
          </a:p>
          <a:p>
            <a:pPr marL="514350" indent="-514350">
              <a:buAutoNum type="alphaLcParenBoth"/>
            </a:pPr>
            <a:r>
              <a:rPr lang="en-US" sz="3200" b="1" dirty="0" smtClean="0">
                <a:latin typeface="Andalus" pitchFamily="18" charset="-78"/>
                <a:cs typeface="Andalus" pitchFamily="18" charset="-78"/>
              </a:rPr>
              <a:t>Don’t they play.</a:t>
            </a:r>
          </a:p>
          <a:p>
            <a:pPr marL="514350" indent="-514350">
              <a:buAutoNum type="alphaLcParenBoth"/>
            </a:pPr>
            <a:r>
              <a:rPr lang="en-US" sz="3200" b="1" dirty="0" smtClean="0">
                <a:latin typeface="Andalus" pitchFamily="18" charset="-78"/>
                <a:cs typeface="Andalus" pitchFamily="18" charset="-78"/>
              </a:rPr>
              <a:t>You teach us English.</a:t>
            </a:r>
          </a:p>
          <a:p>
            <a:pPr marL="514350" indent="-514350">
              <a:buAutoNum type="alphaLcParenBoth"/>
            </a:pPr>
            <a:r>
              <a:rPr lang="en-US" sz="3200" b="1" dirty="0" smtClean="0">
                <a:latin typeface="Andalus" pitchFamily="18" charset="-78"/>
                <a:cs typeface="Andalus" pitchFamily="18" charset="-78"/>
              </a:rPr>
              <a:t>Do you read a book?</a:t>
            </a:r>
          </a:p>
          <a:p>
            <a:pPr marL="514350" indent="-514350">
              <a:buAutoNum type="alphaLcParenBoth"/>
            </a:pPr>
            <a:r>
              <a:rPr lang="en-US" sz="3200" b="1" dirty="0" smtClean="0">
                <a:latin typeface="Andalus" pitchFamily="18" charset="-78"/>
                <a:cs typeface="Andalus" pitchFamily="18" charset="-78"/>
              </a:rPr>
              <a:t>I buy a pen.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" r="4486"/>
          <a:stretch/>
        </p:blipFill>
        <p:spPr>
          <a:xfrm>
            <a:off x="407963" y="2689275"/>
            <a:ext cx="4630809" cy="35394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37858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2619" y="293370"/>
            <a:ext cx="9128760" cy="84201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u="sng" dirty="0">
                <a:latin typeface="Book Antiqua" pitchFamily="18" charset="0"/>
              </a:rPr>
              <a:t>4</a:t>
            </a:r>
            <a:r>
              <a:rPr lang="en-US" b="1" u="sng" dirty="0" smtClean="0">
                <a:latin typeface="Book Antiqua" pitchFamily="18" charset="0"/>
              </a:rPr>
              <a:t>. Present perfect continuous tense</a:t>
            </a:r>
            <a:endParaRPr lang="en-US" b="1" u="sng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7625" y="1474543"/>
            <a:ext cx="10876279" cy="609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Structure : Subject+ have been/has been+ verb (</a:t>
            </a:r>
            <a:r>
              <a:rPr lang="en-US" b="1" dirty="0" err="1" smtClean="0">
                <a:latin typeface="Book Antiqua" pitchFamily="18" charset="0"/>
              </a:rPr>
              <a:t>ing</a:t>
            </a:r>
            <a:r>
              <a:rPr lang="en-US" b="1" dirty="0" smtClean="0">
                <a:latin typeface="Book Antiqua" pitchFamily="18" charset="0"/>
              </a:rPr>
              <a:t>) + extension.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8579" y="5158153"/>
            <a:ext cx="6766560" cy="12954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just"/>
            <a:r>
              <a:rPr lang="en-US" sz="2000" b="1" u="sng" dirty="0" smtClean="0">
                <a:solidFill>
                  <a:srgbClr val="7030A0"/>
                </a:solidFill>
                <a:latin typeface="Book Antiqua" pitchFamily="18" charset="0"/>
              </a:rPr>
              <a:t>Note: </a:t>
            </a:r>
            <a:r>
              <a:rPr lang="en-US" b="1" dirty="0" smtClean="0">
                <a:latin typeface="Book Antiqua" pitchFamily="18" charset="0"/>
              </a:rPr>
              <a:t>‘has </a:t>
            </a:r>
            <a:r>
              <a:rPr lang="en-US" b="1" dirty="0" smtClean="0">
                <a:latin typeface="Book Antiqua" pitchFamily="18" charset="0"/>
              </a:rPr>
              <a:t>been ’ is used after 3</a:t>
            </a:r>
            <a:r>
              <a:rPr lang="en-US" b="1" baseline="30000" dirty="0" smtClean="0">
                <a:latin typeface="Book Antiqua" pitchFamily="18" charset="0"/>
              </a:rPr>
              <a:t>rd</a:t>
            </a:r>
            <a:r>
              <a:rPr lang="en-US" b="1" dirty="0" smtClean="0">
                <a:latin typeface="Book Antiqua" pitchFamily="18" charset="0"/>
              </a:rPr>
              <a:t> person singular number and ‘have been’ is used in all other places.</a:t>
            </a:r>
            <a:endParaRPr lang="en-US" b="1" baseline="-25000" dirty="0">
              <a:latin typeface="Book Antiqu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" r="10223"/>
          <a:stretch/>
        </p:blipFill>
        <p:spPr>
          <a:xfrm>
            <a:off x="337625" y="2425504"/>
            <a:ext cx="4614727" cy="40303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249594" y="3279970"/>
            <a:ext cx="5936566" cy="84201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He has been working here since 2000</a:t>
            </a:r>
            <a:endParaRPr lang="en-US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71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rved Up Ribbon 1"/>
          <p:cNvSpPr/>
          <p:nvPr/>
        </p:nvSpPr>
        <p:spPr>
          <a:xfrm>
            <a:off x="2131253" y="239311"/>
            <a:ext cx="8102991" cy="1013187"/>
          </a:xfrm>
          <a:prstGeom prst="ellipseRibbon2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lephant" pitchFamily="18" charset="0"/>
                <a:cs typeface="Times New Roman" pitchFamily="18" charset="0"/>
              </a:rPr>
              <a:t>IDENTITY</a:t>
            </a:r>
            <a:endParaRPr lang="en-US" sz="4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Elephant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1254" y="1439286"/>
            <a:ext cx="8102991" cy="26776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4400" b="1" dirty="0" smtClean="0">
                <a:solidFill>
                  <a:srgbClr val="002060"/>
                </a:solidFill>
                <a:latin typeface="Andalus" pitchFamily="18" charset="-78"/>
                <a:cs typeface="Andalus" pitchFamily="18" charset="-78"/>
              </a:rPr>
              <a:t>Selina Akter </a:t>
            </a:r>
            <a:endParaRPr lang="en-US" sz="4400" b="1" dirty="0" smtClean="0">
              <a:solidFill>
                <a:srgbClr val="002060"/>
              </a:solidFill>
              <a:latin typeface="Andalus" pitchFamily="18" charset="-78"/>
              <a:cs typeface="Andalus" pitchFamily="18" charset="-78"/>
            </a:endParaRPr>
          </a:p>
          <a:p>
            <a:pPr algn="ctr"/>
            <a:r>
              <a:rPr lang="bn-BD" sz="2800" b="1" dirty="0" smtClean="0">
                <a:solidFill>
                  <a:srgbClr val="002060"/>
                </a:solidFill>
                <a:latin typeface="Andalus" pitchFamily="18" charset="-78"/>
                <a:cs typeface="Andalus" pitchFamily="18" charset="-78"/>
              </a:rPr>
              <a:t>Asst.teacher</a:t>
            </a:r>
            <a:endParaRPr lang="en-US" sz="2800" b="1" dirty="0" smtClean="0">
              <a:solidFill>
                <a:srgbClr val="002060"/>
              </a:solidFill>
              <a:latin typeface="Andalus" pitchFamily="18" charset="-78"/>
              <a:cs typeface="Andalus" pitchFamily="18" charset="-78"/>
            </a:endParaRPr>
          </a:p>
          <a:p>
            <a:pPr algn="ctr"/>
            <a:r>
              <a:rPr lang="bn-BD" sz="2400" b="1" dirty="0" smtClean="0">
                <a:solidFill>
                  <a:srgbClr val="002060"/>
                </a:solidFill>
                <a:latin typeface="Andalus" pitchFamily="18" charset="-78"/>
                <a:cs typeface="Andalus" pitchFamily="18" charset="-78"/>
              </a:rPr>
              <a:t>Bohoddar kata High School</a:t>
            </a:r>
          </a:p>
          <a:p>
            <a:pPr algn="ctr"/>
            <a:r>
              <a:rPr lang="bn-BD" sz="2400" b="1" dirty="0" smtClean="0">
                <a:solidFill>
                  <a:srgbClr val="002060"/>
                </a:solidFill>
                <a:latin typeface="Andalus" pitchFamily="18" charset="-78"/>
                <a:cs typeface="Andalus" pitchFamily="18" charset="-78"/>
              </a:rPr>
              <a:t>Chakaria,Cox’s Bazar</a:t>
            </a:r>
          </a:p>
          <a:p>
            <a:pPr algn="ctr"/>
            <a:r>
              <a:rPr lang="bn-BD" sz="2400" b="1" dirty="0" smtClean="0">
                <a:solidFill>
                  <a:srgbClr val="002060"/>
                </a:solidFill>
                <a:latin typeface="Andalus" pitchFamily="18" charset="-78"/>
                <a:cs typeface="Andalus" pitchFamily="18" charset="-78"/>
              </a:rPr>
              <a:t>E-mail: </a:t>
            </a:r>
            <a:r>
              <a:rPr lang="bn-BD" sz="2400" b="1" dirty="0" smtClean="0">
                <a:solidFill>
                  <a:srgbClr val="002060"/>
                </a:solidFill>
                <a:latin typeface="Andalus" pitchFamily="18" charset="-78"/>
                <a:cs typeface="Andalus" pitchFamily="18" charset="-78"/>
                <a:hlinkClick r:id="rId3"/>
              </a:rPr>
              <a:t>selikamal8485@gmail.com</a:t>
            </a:r>
            <a:endParaRPr lang="bn-BD" sz="2400" b="1" dirty="0" smtClean="0">
              <a:solidFill>
                <a:srgbClr val="002060"/>
              </a:solidFill>
              <a:latin typeface="Andalus" pitchFamily="18" charset="-78"/>
              <a:cs typeface="Andalus" pitchFamily="18" charset="-78"/>
            </a:endParaRPr>
          </a:p>
          <a:p>
            <a:pPr algn="ctr"/>
            <a:r>
              <a:rPr lang="bn-BD" sz="2400" b="1" dirty="0" smtClean="0">
                <a:solidFill>
                  <a:srgbClr val="002060"/>
                </a:solidFill>
                <a:latin typeface="Andalus" pitchFamily="18" charset="-78"/>
                <a:cs typeface="Andalus" pitchFamily="18" charset="-78"/>
              </a:rPr>
              <a:t>Mobile:01815851776</a:t>
            </a:r>
            <a:endParaRPr lang="bn-BD" sz="2400" b="1" dirty="0">
              <a:solidFill>
                <a:srgbClr val="002060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24220" y="4335076"/>
            <a:ext cx="8110025" cy="18774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endParaRPr lang="bn-BD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latin typeface="Book Antiqua" pitchFamily="18" charset="0"/>
              </a:rPr>
              <a:t>                      English </a:t>
            </a:r>
            <a:r>
              <a:rPr lang="en-US" sz="3200" b="1" dirty="0">
                <a:latin typeface="Book Antiqua" pitchFamily="18" charset="0"/>
              </a:rPr>
              <a:t>2</a:t>
            </a:r>
            <a:r>
              <a:rPr lang="en-US" sz="3200" b="1" baseline="30000" dirty="0">
                <a:latin typeface="Book Antiqua" pitchFamily="18" charset="0"/>
              </a:rPr>
              <a:t>nd</a:t>
            </a:r>
            <a:r>
              <a:rPr lang="en-US" sz="3200" b="1" dirty="0">
                <a:latin typeface="Book Antiqua" pitchFamily="18" charset="0"/>
              </a:rPr>
              <a:t> paper</a:t>
            </a: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CLASS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bn-BD" sz="2800" b="1" dirty="0" smtClean="0">
                <a:latin typeface="Times New Roman" pitchFamily="18" charset="0"/>
                <a:cs typeface="Times New Roman" pitchFamily="18" charset="0"/>
              </a:rPr>
              <a:t>Nine 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764" y="1585511"/>
            <a:ext cx="1880216" cy="20102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Frame 7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141"/>
            </a:avLst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522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6658" y="1943759"/>
            <a:ext cx="9767668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latin typeface="Andalus" pitchFamily="18" charset="-78"/>
                <a:cs typeface="Andalus" pitchFamily="18" charset="-78"/>
              </a:rPr>
              <a:t>Fill in the blanks of the following sentences using the right form of verbs given in brackets.</a:t>
            </a:r>
            <a:endParaRPr lang="en-US" sz="3600" b="1" u="sng" dirty="0" smtClean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6658" y="3650060"/>
            <a:ext cx="9636369" cy="206210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lphaLcParenBoth"/>
            </a:pPr>
            <a:r>
              <a:rPr lang="en-US" sz="3200" b="1" dirty="0">
                <a:latin typeface="Andalus" pitchFamily="18" charset="-78"/>
                <a:cs typeface="Andalus" pitchFamily="18" charset="-78"/>
              </a:rPr>
              <a:t> </a:t>
            </a:r>
            <a:r>
              <a:rPr lang="en-US" sz="3200" b="1" dirty="0" smtClean="0">
                <a:latin typeface="Andalus" pitchFamily="18" charset="-78"/>
                <a:cs typeface="Andalus" pitchFamily="18" charset="-78"/>
              </a:rPr>
              <a:t>The man ____(wait) at the station for three hours.(b) Mother____(cook) for two hours.(c) You____ (suffer) from fever for six days.(d) He___(waste) time for two years.(e) Kamal___(work) since morning. </a:t>
            </a:r>
          </a:p>
        </p:txBody>
      </p:sp>
      <p:sp>
        <p:nvSpPr>
          <p:cNvPr id="6" name="Oval 5"/>
          <p:cNvSpPr/>
          <p:nvPr/>
        </p:nvSpPr>
        <p:spPr>
          <a:xfrm>
            <a:off x="2808751" y="475108"/>
            <a:ext cx="6232182" cy="96267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Book Antiqua" pitchFamily="18" charset="0"/>
              </a:rPr>
              <a:t>Group work</a:t>
            </a:r>
            <a:endParaRPr lang="en-US" sz="54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535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46939" y="1502957"/>
            <a:ext cx="8322212" cy="551254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u="sng" dirty="0" smtClean="0">
                <a:latin typeface="Book Antiqua" pitchFamily="18" charset="0"/>
              </a:rPr>
              <a:t>Identify the structures of the following sentences.</a:t>
            </a:r>
            <a:endParaRPr lang="en-US" b="1" u="sng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64420" y="2935996"/>
            <a:ext cx="8657020" cy="336921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457200" indent="-457200">
              <a:buAutoNum type="arabicPeriod"/>
            </a:pPr>
            <a:r>
              <a:rPr lang="en-US" b="1" dirty="0" smtClean="0">
                <a:latin typeface="Book Antiqua" pitchFamily="18" charset="0"/>
              </a:rPr>
              <a:t>This is the age of science and technology.</a:t>
            </a:r>
          </a:p>
          <a:p>
            <a:pPr marL="457200" indent="-457200">
              <a:buAutoNum type="arabicPeriod"/>
            </a:pPr>
            <a:r>
              <a:rPr lang="en-US" b="1" dirty="0" smtClean="0">
                <a:latin typeface="Book Antiqua" pitchFamily="18" charset="0"/>
              </a:rPr>
              <a:t>We have been enjoying a happy life for modern ICT.</a:t>
            </a:r>
          </a:p>
          <a:p>
            <a:pPr marL="457200" indent="-457200">
              <a:buAutoNum type="arabicPeriod"/>
            </a:pPr>
            <a:r>
              <a:rPr lang="en-US" b="1" dirty="0" smtClean="0">
                <a:latin typeface="Book Antiqua" pitchFamily="18" charset="0"/>
              </a:rPr>
              <a:t>The world cannot go for a single day without ICT.</a:t>
            </a:r>
          </a:p>
          <a:p>
            <a:pPr marL="457200" indent="-457200">
              <a:buAutoNum type="arabicPeriod"/>
            </a:pPr>
            <a:r>
              <a:rPr lang="en-US" b="1" dirty="0" smtClean="0">
                <a:latin typeface="Book Antiqua" pitchFamily="18" charset="0"/>
              </a:rPr>
              <a:t>Internet has created a new era for civilized world.</a:t>
            </a:r>
          </a:p>
          <a:p>
            <a:pPr marL="457200" indent="-457200">
              <a:buAutoNum type="arabicPeriod"/>
            </a:pPr>
            <a:r>
              <a:rPr lang="en-US" b="1" dirty="0" smtClean="0">
                <a:latin typeface="Book Antiqua" pitchFamily="18" charset="0"/>
              </a:rPr>
              <a:t>It is not possible for us to go without mobile phone</a:t>
            </a:r>
            <a:r>
              <a:rPr lang="en-US" b="1" dirty="0" smtClean="0">
                <a:latin typeface="Book Antiqua" pitchFamily="18" charset="0"/>
              </a:rPr>
              <a:t>.</a:t>
            </a:r>
            <a:endParaRPr lang="en-US" b="1" dirty="0" smtClean="0">
              <a:latin typeface="Book Antiqua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57242" y="224090"/>
            <a:ext cx="3694095" cy="3319625"/>
            <a:chOff x="-157242" y="224090"/>
            <a:chExt cx="3694095" cy="331962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7242" y="224090"/>
              <a:ext cx="3694095" cy="331962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162229" y="1502957"/>
              <a:ext cx="180066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  <a:latin typeface="Book Antiqua" pitchFamily="18" charset="0"/>
                </a:rPr>
                <a:t>Home work</a:t>
              </a:r>
            </a:p>
            <a:p>
              <a:endParaRPr lang="en-US" sz="28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4794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2676" y="998806"/>
            <a:ext cx="6018628" cy="1822938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Book Antiqua" pitchFamily="18" charset="0"/>
              </a:rPr>
              <a:t>Allah Hafiz</a:t>
            </a:r>
            <a:endParaRPr lang="en-US" b="1" dirty="0">
              <a:solidFill>
                <a:srgbClr val="FF000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789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6" r="15908"/>
          <a:stretch/>
        </p:blipFill>
        <p:spPr>
          <a:xfrm>
            <a:off x="492369" y="993114"/>
            <a:ext cx="5584873" cy="43842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626" y="2616592"/>
            <a:ext cx="5070391" cy="36294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2160" y="5704060"/>
            <a:ext cx="2081978" cy="5842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He </a:t>
            </a:r>
            <a:r>
              <a:rPr lang="en-US" b="1" dirty="0" smtClean="0">
                <a:latin typeface="Book Antiqua" pitchFamily="18" charset="0"/>
              </a:rPr>
              <a:t>reads</a:t>
            </a:r>
            <a:r>
              <a:rPr lang="en-US" b="1" dirty="0" smtClean="0">
                <a:latin typeface="Book Antiqua" pitchFamily="18" charset="0"/>
              </a:rPr>
              <a:t>.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78057" y="1139483"/>
            <a:ext cx="3863555" cy="1028113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sz="3200" b="1" dirty="0" smtClean="0">
                <a:latin typeface="Book Antiqua" pitchFamily="18" charset="0"/>
              </a:rPr>
              <a:t>They are playing.</a:t>
            </a:r>
            <a:endParaRPr lang="en-US" sz="3200" b="1" dirty="0"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Book Antiqua" pitchFamily="18" charset="0"/>
              </a:rPr>
              <a:t>Lets see some pictures</a:t>
            </a:r>
            <a:r>
              <a:rPr lang="bn-BD" sz="4800" b="1" dirty="0" smtClean="0">
                <a:latin typeface="Book Antiqua" pitchFamily="18" charset="0"/>
              </a:rPr>
              <a:t>-</a:t>
            </a:r>
            <a:endParaRPr lang="en-US" sz="48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81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6" r="7079"/>
          <a:stretch/>
        </p:blipFill>
        <p:spPr>
          <a:xfrm>
            <a:off x="6414866" y="2214720"/>
            <a:ext cx="5458265" cy="42641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80" y="1032804"/>
            <a:ext cx="5471453" cy="386275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79181" y="5224974"/>
            <a:ext cx="5471452" cy="990600"/>
            <a:chOff x="365760" y="6477000"/>
            <a:chExt cx="7989196" cy="990600"/>
          </a:xfrm>
        </p:grpSpPr>
        <p:sp>
          <p:nvSpPr>
            <p:cNvPr id="5" name="TextBox 4"/>
            <p:cNvSpPr txBox="1"/>
            <p:nvPr/>
          </p:nvSpPr>
          <p:spPr>
            <a:xfrm>
              <a:off x="365760" y="6553200"/>
              <a:ext cx="7989196" cy="685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b="1" dirty="0" smtClean="0">
                  <a:latin typeface="Book Antiqua" pitchFamily="18" charset="0"/>
                </a:rPr>
                <a:t> It has been raining for two hours.</a:t>
              </a:r>
              <a:endParaRPr lang="en-US" b="1" dirty="0">
                <a:latin typeface="Book Antiqua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81000" y="6477000"/>
              <a:ext cx="7973956" cy="990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14867" y="1032803"/>
            <a:ext cx="5458264" cy="990600"/>
            <a:chOff x="8534399" y="6477000"/>
            <a:chExt cx="4786220" cy="990600"/>
          </a:xfrm>
        </p:grpSpPr>
        <p:sp>
          <p:nvSpPr>
            <p:cNvPr id="8" name="TextBox 7"/>
            <p:cNvSpPr txBox="1"/>
            <p:nvPr/>
          </p:nvSpPr>
          <p:spPr>
            <a:xfrm>
              <a:off x="8701181" y="6629400"/>
              <a:ext cx="4619437" cy="609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b="1" dirty="0" smtClean="0">
                  <a:latin typeface="Book Antiqua" pitchFamily="18" charset="0"/>
                </a:rPr>
                <a:t>I have bought </a:t>
              </a:r>
              <a:r>
                <a:rPr lang="en-US" b="1" dirty="0">
                  <a:latin typeface="Book Antiqua" pitchFamily="18" charset="0"/>
                </a:rPr>
                <a:t>an umbrella.</a:t>
              </a:r>
              <a:endParaRPr lang="en-US" b="1" dirty="0">
                <a:latin typeface="Book Antiqua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534399" y="6477000"/>
              <a:ext cx="4786220" cy="990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090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0791" y="1847557"/>
            <a:ext cx="9601200" cy="990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What have you observed by the pictures?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2856" y="3305908"/>
            <a:ext cx="5514536" cy="257544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  <a:latin typeface="Book Antiqua" pitchFamily="18" charset="0"/>
              </a:rPr>
              <a:t>Different forms </a:t>
            </a:r>
            <a:r>
              <a:rPr lang="en-US" b="1" dirty="0" smtClean="0">
                <a:solidFill>
                  <a:srgbClr val="7030A0"/>
                </a:solidFill>
                <a:latin typeface="Book Antiqua" pitchFamily="18" charset="0"/>
              </a:rPr>
              <a:t>of-</a:t>
            </a:r>
          </a:p>
          <a:p>
            <a:pPr algn="ctr"/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Book Antiqua" pitchFamily="18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Book Antiqua" pitchFamily="18" charset="0"/>
              </a:rPr>
              <a:t>present tense.</a:t>
            </a:r>
            <a:endParaRPr lang="en-US" b="1" dirty="0">
              <a:solidFill>
                <a:srgbClr val="00206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78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Ribbon 1"/>
          <p:cNvSpPr/>
          <p:nvPr/>
        </p:nvSpPr>
        <p:spPr>
          <a:xfrm>
            <a:off x="3685735" y="703384"/>
            <a:ext cx="8004517" cy="1720948"/>
          </a:xfrm>
          <a:prstGeom prst="ribbon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Book Antiqua" pitchFamily="18" charset="0"/>
              </a:rPr>
              <a:t>Our today’s topic is-</a:t>
            </a:r>
            <a:endParaRPr lang="en-US" sz="40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67090" y="2740076"/>
            <a:ext cx="7723162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  <a:latin typeface="Book Antiqua" pitchFamily="18" charset="0"/>
              </a:rPr>
              <a:t>The </a:t>
            </a:r>
            <a:r>
              <a:rPr lang="en-US" sz="5400" b="1" dirty="0">
                <a:solidFill>
                  <a:srgbClr val="002060"/>
                </a:solidFill>
                <a:latin typeface="Book Antiqua" pitchFamily="18" charset="0"/>
              </a:rPr>
              <a:t>forms </a:t>
            </a:r>
            <a:r>
              <a:rPr lang="en-US" sz="5400" b="1" dirty="0" smtClean="0">
                <a:solidFill>
                  <a:srgbClr val="002060"/>
                </a:solidFill>
                <a:latin typeface="Book Antiqua" pitchFamily="18" charset="0"/>
              </a:rPr>
              <a:t>of- </a:t>
            </a:r>
            <a:endParaRPr lang="en-US" sz="5400" b="1" dirty="0">
              <a:solidFill>
                <a:srgbClr val="002060"/>
              </a:solidFill>
              <a:latin typeface="Book Antiqua" pitchFamily="18" charset="0"/>
            </a:endParaRPr>
          </a:p>
          <a:p>
            <a:pPr algn="ctr"/>
            <a:r>
              <a:rPr lang="en-US" sz="8000" b="1" dirty="0">
                <a:solidFill>
                  <a:srgbClr val="7030A0"/>
                </a:solidFill>
                <a:latin typeface="Book Antiqua" pitchFamily="18" charset="0"/>
              </a:rPr>
              <a:t>present tenses</a:t>
            </a:r>
            <a:endParaRPr lang="en-US" sz="8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0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5019" y="1427871"/>
            <a:ext cx="5867400" cy="7620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u="sng" dirty="0" smtClean="0">
                <a:latin typeface="Book Antiqua" pitchFamily="18" charset="0"/>
              </a:rPr>
              <a:t>Learning outcomes</a:t>
            </a:r>
            <a:endParaRPr lang="en-US" b="1" u="sng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29619" y="2875671"/>
            <a:ext cx="8686800" cy="26670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sz="2000" b="1" u="sng" dirty="0" smtClean="0">
                <a:latin typeface="Book Antiqua" pitchFamily="18" charset="0"/>
              </a:rPr>
              <a:t>At the end of the lesson, we will be able to—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b="1" dirty="0" smtClean="0">
                <a:latin typeface="Book Antiqua" pitchFamily="18" charset="0"/>
              </a:rPr>
              <a:t>identify the forms of present </a:t>
            </a:r>
            <a:r>
              <a:rPr lang="en-US" b="1" dirty="0" smtClean="0">
                <a:latin typeface="Book Antiqua" pitchFamily="18" charset="0"/>
              </a:rPr>
              <a:t>tense.</a:t>
            </a:r>
            <a:endParaRPr lang="en-US" b="1" dirty="0" smtClean="0">
              <a:latin typeface="Book Antiqua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b="1" dirty="0" smtClean="0">
                <a:latin typeface="Book Antiqua" pitchFamily="18" charset="0"/>
              </a:rPr>
              <a:t>identify the structures of the forms of present </a:t>
            </a:r>
            <a:r>
              <a:rPr lang="en-US" b="1" dirty="0" smtClean="0">
                <a:latin typeface="Book Antiqua" pitchFamily="18" charset="0"/>
              </a:rPr>
              <a:t>tense.</a:t>
            </a:r>
            <a:endParaRPr lang="en-US" b="1" dirty="0" smtClean="0">
              <a:latin typeface="Book Antiqua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b="1" dirty="0" smtClean="0">
                <a:latin typeface="Book Antiqua" pitchFamily="18" charset="0"/>
              </a:rPr>
              <a:t>transfer from one to another </a:t>
            </a:r>
            <a:r>
              <a:rPr lang="en-US" b="1" dirty="0" smtClean="0">
                <a:latin typeface="Book Antiqua" pitchFamily="18" charset="0"/>
              </a:rPr>
              <a:t>form.</a:t>
            </a:r>
            <a:endParaRPr lang="en-US" b="1" dirty="0" smtClean="0">
              <a:latin typeface="Book Antiqua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b="1" dirty="0" smtClean="0">
                <a:latin typeface="Book Antiqua" pitchFamily="18" charset="0"/>
              </a:rPr>
              <a:t>identify the structures of the forms of the </a:t>
            </a:r>
            <a:r>
              <a:rPr lang="en-US" b="1" dirty="0" smtClean="0">
                <a:latin typeface="Book Antiqua" pitchFamily="18" charset="0"/>
              </a:rPr>
              <a:t>sentences.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4" name="Frame 3"/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141"/>
            </a:avLst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72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064" y="2195536"/>
            <a:ext cx="6126180" cy="40223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4" y="263927"/>
            <a:ext cx="4017265" cy="51292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1666" y="5556738"/>
            <a:ext cx="4312920" cy="106211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The boy </a:t>
            </a:r>
            <a:r>
              <a:rPr lang="en-US" b="1" dirty="0" smtClean="0">
                <a:latin typeface="Book Antiqua" pitchFamily="18" charset="0"/>
              </a:rPr>
              <a:t>eats </a:t>
            </a:r>
            <a:r>
              <a:rPr lang="en-US" b="1" dirty="0" smtClean="0">
                <a:latin typeface="Book Antiqua" pitchFamily="18" charset="0"/>
              </a:rPr>
              <a:t>rice.</a:t>
            </a:r>
            <a:endParaRPr lang="en-US" b="1" dirty="0">
              <a:latin typeface="Book Antiqua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024719" y="647044"/>
            <a:ext cx="5348869" cy="1333501"/>
            <a:chOff x="8077200" y="281284"/>
            <a:chExt cx="5348869" cy="1333501"/>
          </a:xfrm>
        </p:grpSpPr>
        <p:sp>
          <p:nvSpPr>
            <p:cNvPr id="6" name="TextBox 5"/>
            <p:cNvSpPr txBox="1"/>
            <p:nvPr/>
          </p:nvSpPr>
          <p:spPr>
            <a:xfrm>
              <a:off x="8305800" y="564803"/>
              <a:ext cx="3886200" cy="76646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r>
                <a:rPr lang="en-US" b="1" dirty="0" smtClean="0">
                  <a:latin typeface="Book Antiqua" pitchFamily="18" charset="0"/>
                </a:rPr>
                <a:t>He is </a:t>
              </a:r>
              <a:r>
                <a:rPr lang="en-US" b="1" dirty="0" smtClean="0">
                  <a:latin typeface="Book Antiqua" pitchFamily="18" charset="0"/>
                </a:rPr>
                <a:t>sleeping</a:t>
              </a:r>
              <a:endParaRPr lang="en-US" b="1" dirty="0">
                <a:latin typeface="Book Antiqua" pitchFamily="18" charset="0"/>
              </a:endParaRPr>
            </a:p>
          </p:txBody>
        </p:sp>
        <p:sp>
          <p:nvSpPr>
            <p:cNvPr id="7" name="Rounded Rectangular Callout 6"/>
            <p:cNvSpPr/>
            <p:nvPr/>
          </p:nvSpPr>
          <p:spPr>
            <a:xfrm>
              <a:off x="8077200" y="281284"/>
              <a:ext cx="5348869" cy="1333501"/>
            </a:xfrm>
            <a:prstGeom prst="wedgeRoundRectCallout">
              <a:avLst>
                <a:gd name="adj1" fmla="val -60979"/>
                <a:gd name="adj2" fmla="val 37357"/>
                <a:gd name="adj3" fmla="val 16667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6462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679" y="1030458"/>
            <a:ext cx="5308681" cy="38088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7680" y="5289453"/>
            <a:ext cx="5308681" cy="77361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We have won the match.</a:t>
            </a:r>
            <a:endParaRPr lang="en-US" b="1" dirty="0">
              <a:latin typeface="Book Antiqu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408" y="1602575"/>
            <a:ext cx="5415182" cy="52554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64265" y="769816"/>
            <a:ext cx="5577468" cy="521284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He has been </a:t>
            </a:r>
            <a:r>
              <a:rPr lang="en-US" b="1" dirty="0">
                <a:latin typeface="Book Antiqua" pitchFamily="18" charset="0"/>
              </a:rPr>
              <a:t>dancing </a:t>
            </a:r>
            <a:r>
              <a:rPr lang="en-US" b="1" dirty="0" smtClean="0">
                <a:latin typeface="Book Antiqua" pitchFamily="18" charset="0"/>
              </a:rPr>
              <a:t>for 1 hour.</a:t>
            </a:r>
            <a:endParaRPr lang="en-US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40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753</Words>
  <Application>Microsoft Office PowerPoint</Application>
  <PresentationFormat>Widescreen</PresentationFormat>
  <Paragraphs>102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Andalus</vt:lpstr>
      <vt:lpstr>Arial</vt:lpstr>
      <vt:lpstr>Book Antiqua</vt:lpstr>
      <vt:lpstr>Calibri</vt:lpstr>
      <vt:lpstr>Calibri Light</vt:lpstr>
      <vt:lpstr>Elephant</vt:lpstr>
      <vt:lpstr>Times New Roman</vt:lpstr>
      <vt:lpstr>Vrinda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Personal</dc:creator>
  <cp:lastModifiedBy>Personal</cp:lastModifiedBy>
  <cp:revision>24</cp:revision>
  <dcterms:created xsi:type="dcterms:W3CDTF">2017-09-08T12:20:20Z</dcterms:created>
  <dcterms:modified xsi:type="dcterms:W3CDTF">2017-09-22T12:48:56Z</dcterms:modified>
</cp:coreProperties>
</file>